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8" r:id="rId1"/>
  </p:sldMasterIdLst>
  <p:notesMasterIdLst>
    <p:notesMasterId r:id="rId18"/>
  </p:notesMasterIdLst>
  <p:sldIdLst>
    <p:sldId id="256" r:id="rId2"/>
    <p:sldId id="268" r:id="rId3"/>
    <p:sldId id="269" r:id="rId4"/>
    <p:sldId id="270" r:id="rId5"/>
    <p:sldId id="271" r:id="rId6"/>
    <p:sldId id="272" r:id="rId7"/>
    <p:sldId id="273" r:id="rId8"/>
    <p:sldId id="257" r:id="rId9"/>
    <p:sldId id="265" r:id="rId10"/>
    <p:sldId id="258" r:id="rId11"/>
    <p:sldId id="259" r:id="rId12"/>
    <p:sldId id="260" r:id="rId13"/>
    <p:sldId id="261" r:id="rId14"/>
    <p:sldId id="262" r:id="rId15"/>
    <p:sldId id="263" r:id="rId16"/>
    <p:sldId id="264"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1B2865-F311-4C66-B4C0-657D8EA771CF}" v="1" dt="2019-06-10T10:12:17.278"/>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77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999612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2617050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720774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1583287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154538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42516471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18979330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349154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3920827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3715029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6/10/2019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3733209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2444930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3110214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2545165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6/10/2019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187917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4270303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6/10/2019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6CB4B4D-7CA3-9044-876B-883B54F8677D}" type="slidenum">
              <a:rPr lang="en-GB" smtClean="0"/>
              <a:t>‹#›</a:t>
            </a:fld>
            <a:endParaRPr lang="en-GB"/>
          </a:p>
        </p:txBody>
      </p:sp>
    </p:spTree>
    <p:extLst>
      <p:ext uri="{BB962C8B-B14F-4D97-AF65-F5344CB8AC3E}">
        <p14:creationId xmlns:p14="http://schemas.microsoft.com/office/powerpoint/2010/main" val="3639757632"/>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 id="214748367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youtu.be/Bod0hznTYH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Title 1"/>
          <p:cNvSpPr txBox="1">
            <a:spLocks noGrp="1"/>
          </p:cNvSpPr>
          <p:nvPr>
            <p:ph type="ctrTitle"/>
          </p:nvPr>
        </p:nvSpPr>
        <p:spPr>
          <a:prstGeom prst="rect">
            <a:avLst/>
          </a:prstGeom>
        </p:spPr>
        <p:txBody>
          <a:bodyPr/>
          <a:lstStyle/>
          <a:p>
            <a:r>
              <a:rPr dirty="0">
                <a:latin typeface="American Typewriter"/>
              </a:rPr>
              <a:t>Sense of Pride</a:t>
            </a:r>
          </a:p>
        </p:txBody>
      </p:sp>
      <p:sp>
        <p:nvSpPr>
          <p:cNvPr id="95" name="Subtitle 2"/>
          <p:cNvSpPr txBox="1">
            <a:spLocks noGrp="1"/>
          </p:cNvSpPr>
          <p:nvPr>
            <p:ph type="subTitle" idx="1"/>
          </p:nvPr>
        </p:nvSpPr>
        <p:spPr>
          <a:prstGeom prst="rect">
            <a:avLst/>
          </a:prstGeom>
        </p:spPr>
        <p:txBody>
          <a:bodyPr lIns="45719" rIns="45719" anchor="t">
            <a:normAutofit/>
          </a:bodyPr>
          <a:lstStyle/>
          <a:p>
            <a:r>
              <a:rPr dirty="0">
                <a:latin typeface="American Typewriter"/>
              </a:rPr>
              <a:t>Grace Bundy</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Extended Research"/>
          <p:cNvSpPr txBox="1">
            <a:spLocks noGrp="1"/>
          </p:cNvSpPr>
          <p:nvPr>
            <p:ph type="title"/>
          </p:nvPr>
        </p:nvSpPr>
        <p:spPr>
          <a:prstGeom prst="rect">
            <a:avLst/>
          </a:prstGeom>
        </p:spPr>
        <p:txBody>
          <a:bodyPr/>
          <a:lstStyle/>
          <a:p>
            <a:r>
              <a:rPr dirty="0">
                <a:latin typeface="American Typewriter"/>
              </a:rPr>
              <a:t>Extended Research</a:t>
            </a:r>
          </a:p>
        </p:txBody>
      </p:sp>
      <p:sp>
        <p:nvSpPr>
          <p:cNvPr id="108" name="Primary- Interviewed peers who struggled with depression to find out personal experiences to help develop my idea…"/>
          <p:cNvSpPr txBox="1">
            <a:spLocks noGrp="1"/>
          </p:cNvSpPr>
          <p:nvPr>
            <p:ph idx="1"/>
          </p:nvPr>
        </p:nvSpPr>
        <p:spPr>
          <a:xfrm>
            <a:off x="677334" y="1585823"/>
            <a:ext cx="8596668" cy="3880773"/>
          </a:xfrm>
          <a:prstGeom prst="rect">
            <a:avLst/>
          </a:prstGeom>
        </p:spPr>
        <p:txBody>
          <a:bodyPr>
            <a:normAutofit lnSpcReduction="10000"/>
          </a:bodyPr>
          <a:lstStyle/>
          <a:p>
            <a:pPr>
              <a:defRPr>
                <a:latin typeface="American Typewriter"/>
                <a:ea typeface="American Typewriter"/>
                <a:cs typeface="American Typewriter"/>
                <a:sym typeface="American Typewriter"/>
              </a:defRPr>
            </a:pPr>
            <a:r>
              <a:rPr dirty="0">
                <a:latin typeface="American Typewriter"/>
              </a:rPr>
              <a:t>Primary- Interviewed peers who struggled with depression to find out personal experiences to help develop my idea</a:t>
            </a:r>
          </a:p>
          <a:p>
            <a:pPr marL="685800" lvl="1" indent="-228600">
              <a:defRPr>
                <a:latin typeface="American Typewriter"/>
                <a:ea typeface="American Typewriter"/>
                <a:cs typeface="American Typewriter"/>
                <a:sym typeface="American Typewriter"/>
              </a:defRPr>
            </a:pPr>
            <a:r>
              <a:rPr dirty="0">
                <a:latin typeface="American Typewriter"/>
              </a:rPr>
              <a:t>Wanted to find out how they felt, how they coped and the causes </a:t>
            </a:r>
          </a:p>
          <a:p>
            <a:pPr marL="685800" lvl="1" indent="-228600">
              <a:defRPr>
                <a:latin typeface="American Typewriter"/>
                <a:ea typeface="American Typewriter"/>
                <a:cs typeface="American Typewriter"/>
                <a:sym typeface="American Typewriter"/>
              </a:defRPr>
            </a:pPr>
            <a:r>
              <a:rPr dirty="0">
                <a:latin typeface="American Typewriter"/>
              </a:rPr>
              <a:t>Incorporate parts of their own stories into him</a:t>
            </a:r>
          </a:p>
          <a:p>
            <a:pPr marL="685800" lvl="1" indent="-228600">
              <a:defRPr>
                <a:latin typeface="American Typewriter"/>
                <a:ea typeface="American Typewriter"/>
                <a:cs typeface="American Typewriter"/>
                <a:sym typeface="American Typewriter"/>
              </a:defRPr>
            </a:pPr>
            <a:r>
              <a:rPr dirty="0">
                <a:latin typeface="American Typewriter"/>
              </a:rPr>
              <a:t>Helped influence and inspire my own </a:t>
            </a:r>
            <a:r>
              <a:rPr dirty="0" smtClean="0">
                <a:latin typeface="American Typewriter"/>
              </a:rPr>
              <a:t>ideas</a:t>
            </a:r>
            <a:endParaRPr lang="en-GB" dirty="0" smtClean="0">
              <a:latin typeface="American Typewriter"/>
            </a:endParaRPr>
          </a:p>
          <a:p>
            <a:r>
              <a:rPr lang="en-GB" dirty="0">
                <a:latin typeface="American Typewriter" panose="02090604020004020304"/>
              </a:rPr>
              <a:t>I decided to interview my peers who have struggled from Mental Health to find out more personal experiences.</a:t>
            </a:r>
          </a:p>
          <a:p>
            <a:r>
              <a:rPr lang="en-GB" dirty="0">
                <a:latin typeface="American Typewriter" panose="02090604020004020304"/>
              </a:rPr>
              <a:t>This helped to influence my final video as it helped me to develop my own ideas as to what I wanted to be in the video.</a:t>
            </a:r>
          </a:p>
          <a:p>
            <a:r>
              <a:rPr lang="en-GB" dirty="0">
                <a:latin typeface="American Typewriter" panose="02090604020004020304"/>
              </a:rPr>
              <a:t>An example of this is that after doing this research my friend said that she always felt tired and weak which lead to the decision for the video to start off with her struggling to get out of bed.</a:t>
            </a:r>
          </a:p>
          <a:p>
            <a:pPr marL="457200" lvl="1" indent="0">
              <a:buNone/>
              <a:defRPr>
                <a:latin typeface="American Typewriter"/>
                <a:ea typeface="American Typewriter"/>
                <a:cs typeface="American Typewriter"/>
                <a:sym typeface="American Typewriter"/>
              </a:defRPr>
            </a:pPr>
            <a:endParaRPr lang="en-GB" dirty="0">
              <a:latin typeface="American Typewriter" panose="02090604020004020304"/>
            </a:endParaRPr>
          </a:p>
          <a:p>
            <a:pPr marL="685800" lvl="1" indent="-228600">
              <a:defRPr>
                <a:latin typeface="American Typewriter"/>
                <a:ea typeface="American Typewriter"/>
                <a:cs typeface="American Typewriter"/>
                <a:sym typeface="American Typewriter"/>
              </a:defRPr>
            </a:pPr>
            <a:endParaRPr dirty="0">
              <a:latin typeface="American Typewriter"/>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Extended Research"/>
          <p:cNvSpPr txBox="1">
            <a:spLocks noGrp="1"/>
          </p:cNvSpPr>
          <p:nvPr>
            <p:ph type="title"/>
          </p:nvPr>
        </p:nvSpPr>
        <p:spPr>
          <a:prstGeom prst="rect">
            <a:avLst/>
          </a:prstGeom>
        </p:spPr>
        <p:txBody>
          <a:bodyPr/>
          <a:lstStyle/>
          <a:p>
            <a:r>
              <a:rPr dirty="0"/>
              <a:t>Extended Research</a:t>
            </a:r>
          </a:p>
        </p:txBody>
      </p:sp>
      <p:sp>
        <p:nvSpPr>
          <p:cNvPr id="111" name="Contextual- Analyzed a few videos to help gain inspiration…"/>
          <p:cNvSpPr txBox="1">
            <a:spLocks noGrp="1"/>
          </p:cNvSpPr>
          <p:nvPr>
            <p:ph idx="1"/>
          </p:nvPr>
        </p:nvSpPr>
        <p:spPr>
          <a:xfrm>
            <a:off x="677334" y="1145714"/>
            <a:ext cx="8596668" cy="3880773"/>
          </a:xfrm>
          <a:prstGeom prst="rect">
            <a:avLst/>
          </a:prstGeom>
        </p:spPr>
        <p:txBody>
          <a:bodyPr/>
          <a:lstStyle/>
          <a:p>
            <a:pPr>
              <a:defRPr>
                <a:latin typeface="American Typewriter"/>
                <a:ea typeface="American Typewriter"/>
                <a:cs typeface="American Typewriter"/>
                <a:sym typeface="American Typewriter"/>
              </a:defRPr>
            </a:pPr>
            <a:r>
              <a:rPr dirty="0"/>
              <a:t>Contextual- Analyzed a few videos to help gain inspiration</a:t>
            </a:r>
          </a:p>
          <a:p>
            <a:pPr marL="685800" lvl="1" indent="-228600">
              <a:defRPr>
                <a:latin typeface="American Typewriter"/>
                <a:ea typeface="American Typewriter"/>
                <a:cs typeface="American Typewriter"/>
                <a:sym typeface="American Typewriter"/>
              </a:defRPr>
            </a:pPr>
            <a:r>
              <a:rPr dirty="0"/>
              <a:t>Screenshots of different shots that I thought clearly showed aspects of depression</a:t>
            </a:r>
          </a:p>
          <a:p>
            <a:pPr marL="685800" lvl="1" indent="-228600">
              <a:defRPr>
                <a:latin typeface="American Typewriter"/>
                <a:ea typeface="American Typewriter"/>
                <a:cs typeface="American Typewriter"/>
                <a:sym typeface="American Typewriter"/>
              </a:defRPr>
            </a:pPr>
            <a:r>
              <a:rPr dirty="0"/>
              <a:t>Helped to improve and develop my own </a:t>
            </a:r>
            <a:r>
              <a:rPr dirty="0" smtClean="0"/>
              <a:t>ideas</a:t>
            </a:r>
            <a:endParaRPr lang="en-GB" dirty="0" smtClean="0"/>
          </a:p>
          <a:p>
            <a:r>
              <a:rPr lang="en-GB" dirty="0">
                <a:latin typeface="American Typewriter" panose="02090604020004020304"/>
              </a:rPr>
              <a:t>After researching into other videos it helped in the development of my own final video.</a:t>
            </a:r>
          </a:p>
          <a:p>
            <a:r>
              <a:rPr lang="en-GB" dirty="0">
                <a:latin typeface="American Typewriter" panose="02090604020004020304"/>
              </a:rPr>
              <a:t>After watching and analysing them it helped me to make the decision to change my storyline slightly</a:t>
            </a:r>
          </a:p>
          <a:p>
            <a:r>
              <a:rPr lang="en-GB" dirty="0">
                <a:latin typeface="American Typewriter" panose="02090604020004020304"/>
              </a:rPr>
              <a:t>I saw another video which took a similar approach so I chose this aspect and adapted it so that it fit in more with my idea</a:t>
            </a:r>
          </a:p>
          <a:p>
            <a:pPr marL="685800" lvl="1" indent="-228600">
              <a:defRPr>
                <a:latin typeface="American Typewriter"/>
                <a:ea typeface="American Typewriter"/>
                <a:cs typeface="American Typewriter"/>
                <a:sym typeface="American Typewriter"/>
              </a:defRPr>
            </a:pPr>
            <a:endParaRPr dirty="0"/>
          </a:p>
        </p:txBody>
      </p:sp>
      <p:grpSp>
        <p:nvGrpSpPr>
          <p:cNvPr id="114" name="Image Gallery"/>
          <p:cNvGrpSpPr/>
          <p:nvPr/>
        </p:nvGrpSpPr>
        <p:grpSpPr>
          <a:xfrm>
            <a:off x="804333" y="4241800"/>
            <a:ext cx="4332454" cy="2994918"/>
            <a:chOff x="0" y="0"/>
            <a:chExt cx="4332452" cy="2994917"/>
          </a:xfrm>
        </p:grpSpPr>
        <p:pic>
          <p:nvPicPr>
            <p:cNvPr id="112" name="Screen Shot 2019-05-02 at 18.30.03.png" descr="Screen Shot 2019-05-02 at 18.30.03.png"/>
            <p:cNvPicPr>
              <a:picLocks noChangeAspect="1"/>
            </p:cNvPicPr>
            <p:nvPr/>
          </p:nvPicPr>
          <p:blipFill>
            <a:blip r:embed="rId2"/>
            <a:srcRect l="4625" r="4625"/>
            <a:stretch>
              <a:fillRect/>
            </a:stretch>
          </p:blipFill>
          <p:spPr>
            <a:xfrm>
              <a:off x="0" y="0"/>
              <a:ext cx="4332453" cy="2588518"/>
            </a:xfrm>
            <a:prstGeom prst="rect">
              <a:avLst/>
            </a:prstGeom>
            <a:ln w="12700" cap="flat">
              <a:noFill/>
              <a:miter lim="400000"/>
            </a:ln>
            <a:effectLst/>
          </p:spPr>
        </p:pic>
        <p:sp>
          <p:nvSpPr>
            <p:cNvPr id="113" name="Type to enter a caption."/>
            <p:cNvSpPr/>
            <p:nvPr/>
          </p:nvSpPr>
          <p:spPr>
            <a:xfrm>
              <a:off x="0" y="2664717"/>
              <a:ext cx="4332453" cy="3302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6200" tIns="76200" rIns="76200" bIns="76200" numCol="1" anchor="t">
              <a:noAutofit/>
            </a:bodyPr>
            <a:lstStyle>
              <a:lvl1pPr algn="r">
                <a:defRPr sz="1200">
                  <a:solidFill>
                    <a:srgbClr val="888888"/>
                  </a:solidFill>
                </a:defRPr>
              </a:lvl1pPr>
            </a:lstStyle>
            <a:p>
              <a:r>
                <a:t>Type to enter a caption.</a:t>
              </a:r>
            </a:p>
          </p:txBody>
        </p:sp>
      </p:grpSp>
      <p:pic>
        <p:nvPicPr>
          <p:cNvPr id="115" name="Screen Shot 2019-05-02 at 18.30.09.png" descr="Screen Shot 2019-05-02 at 18.30.09.png"/>
          <p:cNvPicPr>
            <a:picLocks noChangeAspect="1"/>
          </p:cNvPicPr>
          <p:nvPr/>
        </p:nvPicPr>
        <p:blipFill>
          <a:blip r:embed="rId3"/>
          <a:stretch>
            <a:fillRect/>
          </a:stretch>
        </p:blipFill>
        <p:spPr>
          <a:xfrm>
            <a:off x="5349329" y="4193480"/>
            <a:ext cx="5969001" cy="2197101"/>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Planning"/>
          <p:cNvSpPr txBox="1">
            <a:spLocks noGrp="1"/>
          </p:cNvSpPr>
          <p:nvPr>
            <p:ph type="title"/>
          </p:nvPr>
        </p:nvSpPr>
        <p:spPr>
          <a:prstGeom prst="rect">
            <a:avLst/>
          </a:prstGeom>
        </p:spPr>
        <p:txBody>
          <a:bodyPr/>
          <a:lstStyle>
            <a:lvl1pPr>
              <a:defRPr>
                <a:latin typeface="American Typewriter"/>
                <a:ea typeface="American Typewriter"/>
                <a:cs typeface="American Typewriter"/>
                <a:sym typeface="American Typewriter"/>
              </a:defRPr>
            </a:lvl1pPr>
          </a:lstStyle>
          <a:p>
            <a:r>
              <a:t>Planning</a:t>
            </a:r>
          </a:p>
        </p:txBody>
      </p:sp>
      <p:sp>
        <p:nvSpPr>
          <p:cNvPr id="118" name="Potentials &amp; limitations- to see what I need to improve on to make my idea better and to develop it…"/>
          <p:cNvSpPr txBox="1">
            <a:spLocks noGrp="1"/>
          </p:cNvSpPr>
          <p:nvPr>
            <p:ph idx="1"/>
          </p:nvPr>
        </p:nvSpPr>
        <p:spPr>
          <a:prstGeom prst="rect">
            <a:avLst/>
          </a:prstGeom>
        </p:spPr>
        <p:txBody>
          <a:bodyPr>
            <a:normAutofit fontScale="85000" lnSpcReduction="20000"/>
          </a:bodyPr>
          <a:lstStyle/>
          <a:p>
            <a:pPr>
              <a:lnSpc>
                <a:spcPct val="72000"/>
              </a:lnSpc>
              <a:defRPr sz="2500">
                <a:latin typeface="American Typewriter"/>
                <a:ea typeface="American Typewriter"/>
                <a:cs typeface="American Typewriter"/>
                <a:sym typeface="American Typewriter"/>
              </a:defRPr>
            </a:pPr>
            <a:r>
              <a:rPr sz="2100" dirty="0"/>
              <a:t>Potentials &amp; limitations- to see what I need to improve on to make my idea </a:t>
            </a:r>
            <a:r>
              <a:rPr sz="2100" dirty="0" smtClean="0"/>
              <a:t>better </a:t>
            </a:r>
            <a:r>
              <a:rPr sz="2100" dirty="0"/>
              <a:t>and to develop it</a:t>
            </a:r>
          </a:p>
          <a:p>
            <a:pPr marL="661307" lvl="1" indent="-204107">
              <a:lnSpc>
                <a:spcPct val="72000"/>
              </a:lnSpc>
              <a:defRPr sz="2500">
                <a:latin typeface="American Typewriter"/>
                <a:ea typeface="American Typewriter"/>
                <a:cs typeface="American Typewriter"/>
                <a:sym typeface="American Typewriter"/>
              </a:defRPr>
            </a:pPr>
            <a:r>
              <a:rPr sz="2100" dirty="0" err="1"/>
              <a:t>Analysed</a:t>
            </a:r>
            <a:r>
              <a:rPr sz="2100" dirty="0"/>
              <a:t> the good and bad parts of my idea to see what I needed to improve and focus more on</a:t>
            </a:r>
          </a:p>
          <a:p>
            <a:pPr marL="204107" indent="-204107">
              <a:lnSpc>
                <a:spcPct val="72000"/>
              </a:lnSpc>
              <a:defRPr sz="2500">
                <a:latin typeface="American Typewriter"/>
                <a:ea typeface="American Typewriter"/>
                <a:cs typeface="American Typewriter"/>
                <a:sym typeface="American Typewriter"/>
              </a:defRPr>
            </a:pPr>
            <a:r>
              <a:rPr sz="2100" dirty="0"/>
              <a:t>Storyboards</a:t>
            </a:r>
          </a:p>
          <a:p>
            <a:pPr marL="661307" lvl="1" indent="-204107">
              <a:lnSpc>
                <a:spcPct val="72000"/>
              </a:lnSpc>
              <a:defRPr sz="2500">
                <a:latin typeface="American Typewriter"/>
                <a:ea typeface="American Typewriter"/>
                <a:cs typeface="American Typewriter"/>
                <a:sym typeface="American Typewriter"/>
              </a:defRPr>
            </a:pPr>
            <a:r>
              <a:rPr sz="2100" dirty="0"/>
              <a:t>Hand drawn </a:t>
            </a:r>
          </a:p>
          <a:p>
            <a:pPr marL="661307" lvl="1" indent="-204107">
              <a:lnSpc>
                <a:spcPct val="72000"/>
              </a:lnSpc>
              <a:defRPr sz="2500">
                <a:latin typeface="American Typewriter"/>
                <a:ea typeface="American Typewriter"/>
                <a:cs typeface="American Typewriter"/>
                <a:sym typeface="American Typewriter"/>
              </a:defRPr>
            </a:pPr>
            <a:r>
              <a:rPr sz="2100" dirty="0" err="1"/>
              <a:t>Storyboardthat</a:t>
            </a:r>
            <a:r>
              <a:rPr sz="2100" dirty="0"/>
              <a:t> website</a:t>
            </a:r>
          </a:p>
          <a:p>
            <a:pPr marL="661307" lvl="1" indent="-204107">
              <a:lnSpc>
                <a:spcPct val="72000"/>
              </a:lnSpc>
              <a:defRPr sz="2500">
                <a:latin typeface="American Typewriter"/>
                <a:ea typeface="American Typewriter"/>
                <a:cs typeface="American Typewriter"/>
                <a:sym typeface="American Typewriter"/>
              </a:defRPr>
            </a:pPr>
            <a:r>
              <a:rPr sz="2100" dirty="0"/>
              <a:t>Helped to show my plan of what I wanted the video to look like</a:t>
            </a:r>
          </a:p>
          <a:p>
            <a:pPr marL="204107" indent="-204107">
              <a:lnSpc>
                <a:spcPct val="72000"/>
              </a:lnSpc>
              <a:defRPr sz="2500">
                <a:latin typeface="American Typewriter"/>
                <a:ea typeface="American Typewriter"/>
                <a:cs typeface="American Typewriter"/>
                <a:sym typeface="American Typewriter"/>
              </a:defRPr>
            </a:pPr>
            <a:r>
              <a:rPr sz="2100" dirty="0"/>
              <a:t>Shot List</a:t>
            </a:r>
          </a:p>
          <a:p>
            <a:pPr marL="661307" lvl="1" indent="-204107">
              <a:lnSpc>
                <a:spcPct val="72000"/>
              </a:lnSpc>
              <a:defRPr sz="2500">
                <a:latin typeface="American Typewriter"/>
                <a:ea typeface="American Typewriter"/>
                <a:cs typeface="American Typewriter"/>
                <a:sym typeface="American Typewriter"/>
              </a:defRPr>
            </a:pPr>
            <a:r>
              <a:rPr sz="2100" dirty="0"/>
              <a:t>Explain what I want to happen in each of the scenes</a:t>
            </a:r>
          </a:p>
          <a:p>
            <a:pPr marL="661307" lvl="1" indent="-204107">
              <a:lnSpc>
                <a:spcPct val="72000"/>
              </a:lnSpc>
              <a:defRPr sz="2500">
                <a:latin typeface="American Typewriter"/>
                <a:ea typeface="American Typewriter"/>
                <a:cs typeface="American Typewriter"/>
                <a:sym typeface="American Typewriter"/>
              </a:defRPr>
            </a:pPr>
            <a:r>
              <a:rPr sz="2100" dirty="0"/>
              <a:t>Clearer vision of the end </a:t>
            </a:r>
            <a:r>
              <a:rPr sz="2100" dirty="0" smtClean="0"/>
              <a:t>product</a:t>
            </a:r>
            <a:endParaRPr lang="en-GB" sz="2100" dirty="0" smtClean="0"/>
          </a:p>
          <a:p>
            <a:r>
              <a:rPr lang="en-GB" sz="2100" dirty="0">
                <a:latin typeface="American Typewriter"/>
              </a:rPr>
              <a:t>I did different forms of planning to help with the development of my video. </a:t>
            </a:r>
          </a:p>
          <a:p>
            <a:r>
              <a:rPr lang="en-GB" sz="2100" dirty="0">
                <a:latin typeface="American Typewriter"/>
              </a:rPr>
              <a:t>The storyboards, shot lists and other planning I did helped in the production of the video as I had it to link back to, to make sure that I am on track</a:t>
            </a:r>
          </a:p>
          <a:p>
            <a:pPr marL="661307" lvl="1" indent="-204107">
              <a:lnSpc>
                <a:spcPct val="72000"/>
              </a:lnSpc>
              <a:defRPr sz="2500">
                <a:latin typeface="American Typewriter"/>
                <a:ea typeface="American Typewriter"/>
                <a:cs typeface="American Typewriter"/>
                <a:sym typeface="American Typewriter"/>
              </a:defRPr>
            </a:pPr>
            <a:endParaRPr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Development Reflection"/>
          <p:cNvSpPr txBox="1">
            <a:spLocks noGrp="1"/>
          </p:cNvSpPr>
          <p:nvPr>
            <p:ph type="title"/>
          </p:nvPr>
        </p:nvSpPr>
        <p:spPr>
          <a:prstGeom prst="rect">
            <a:avLst/>
          </a:prstGeom>
        </p:spPr>
        <p:txBody>
          <a:bodyPr/>
          <a:lstStyle>
            <a:lvl1pPr>
              <a:defRPr>
                <a:latin typeface="American Typewriter"/>
                <a:ea typeface="American Typewriter"/>
                <a:cs typeface="American Typewriter"/>
                <a:sym typeface="American Typewriter"/>
              </a:defRPr>
            </a:lvl1pPr>
          </a:lstStyle>
          <a:p>
            <a:r>
              <a:t>Development Reflection</a:t>
            </a:r>
          </a:p>
        </p:txBody>
      </p:sp>
      <p:sp>
        <p:nvSpPr>
          <p:cNvPr id="121" name="Created a questionnaire focusing on the development I have made since Unit 12…"/>
          <p:cNvSpPr txBox="1">
            <a:spLocks noGrp="1"/>
          </p:cNvSpPr>
          <p:nvPr>
            <p:ph idx="1"/>
          </p:nvPr>
        </p:nvSpPr>
        <p:spPr>
          <a:prstGeom prst="rect">
            <a:avLst/>
          </a:prstGeom>
        </p:spPr>
        <p:txBody>
          <a:bodyPr/>
          <a:lstStyle/>
          <a:p>
            <a:pPr>
              <a:defRPr>
                <a:latin typeface="American Typewriter"/>
                <a:ea typeface="American Typewriter"/>
                <a:cs typeface="American Typewriter"/>
                <a:sym typeface="American Typewriter"/>
              </a:defRPr>
            </a:pPr>
            <a:r>
              <a:t>Created a questionnaire focusing on the development I have made since Unit 12</a:t>
            </a:r>
          </a:p>
          <a:p>
            <a:pPr marL="685800" lvl="1" indent="-228600">
              <a:defRPr>
                <a:latin typeface="American Typewriter"/>
                <a:ea typeface="American Typewriter"/>
                <a:cs typeface="American Typewriter"/>
                <a:sym typeface="American Typewriter"/>
              </a:defRPr>
            </a:pPr>
            <a:r>
              <a:t>Helped me realise what I had to do next</a:t>
            </a:r>
          </a:p>
          <a:p>
            <a:pPr marL="685800" lvl="1" indent="-228600">
              <a:defRPr>
                <a:latin typeface="American Typewriter"/>
                <a:ea typeface="American Typewriter"/>
                <a:cs typeface="American Typewriter"/>
                <a:sym typeface="American Typewriter"/>
              </a:defRPr>
            </a:pPr>
            <a:r>
              <a:t>Saw what my peers thought of the developed idea</a:t>
            </a:r>
          </a:p>
          <a:p>
            <a:pPr marL="685800" lvl="1" indent="-228600">
              <a:defRPr>
                <a:latin typeface="American Typewriter"/>
                <a:ea typeface="American Typewriter"/>
                <a:cs typeface="American Typewriter"/>
                <a:sym typeface="American Typewriter"/>
              </a:defRPr>
            </a:pPr>
            <a:r>
              <a:t>Analysed the feedback given</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Pre-Production"/>
          <p:cNvSpPr txBox="1">
            <a:spLocks noGrp="1"/>
          </p:cNvSpPr>
          <p:nvPr>
            <p:ph type="title"/>
          </p:nvPr>
        </p:nvSpPr>
        <p:spPr>
          <a:prstGeom prst="rect">
            <a:avLst/>
          </a:prstGeom>
        </p:spPr>
        <p:txBody>
          <a:bodyPr/>
          <a:lstStyle>
            <a:lvl1pPr>
              <a:defRPr>
                <a:latin typeface="American Typewriter"/>
                <a:ea typeface="American Typewriter"/>
                <a:cs typeface="American Typewriter"/>
                <a:sym typeface="American Typewriter"/>
              </a:defRPr>
            </a:lvl1pPr>
          </a:lstStyle>
          <a:p>
            <a:r>
              <a:t>Pre-Production</a:t>
            </a:r>
          </a:p>
        </p:txBody>
      </p:sp>
      <p:sp>
        <p:nvSpPr>
          <p:cNvPr id="124" name="Filled in the pre-production paperwork necessary…"/>
          <p:cNvSpPr txBox="1">
            <a:spLocks noGrp="1"/>
          </p:cNvSpPr>
          <p:nvPr>
            <p:ph idx="1"/>
          </p:nvPr>
        </p:nvSpPr>
        <p:spPr>
          <a:prstGeom prst="rect">
            <a:avLst/>
          </a:prstGeom>
        </p:spPr>
        <p:txBody>
          <a:bodyPr/>
          <a:lstStyle/>
          <a:p>
            <a:pPr>
              <a:defRPr>
                <a:latin typeface="American Typewriter"/>
                <a:ea typeface="American Typewriter"/>
                <a:cs typeface="American Typewriter"/>
                <a:sym typeface="American Typewriter"/>
              </a:defRPr>
            </a:pPr>
            <a:r>
              <a:rPr dirty="0"/>
              <a:t>Filled in the pre-production paperwork </a:t>
            </a:r>
            <a:r>
              <a:rPr dirty="0" smtClean="0"/>
              <a:t>necessary</a:t>
            </a:r>
            <a:endParaRPr lang="en-GB" dirty="0" smtClean="0"/>
          </a:p>
          <a:p>
            <a:pPr lvl="1">
              <a:defRPr>
                <a:latin typeface="American Typewriter"/>
                <a:ea typeface="American Typewriter"/>
                <a:cs typeface="American Typewriter"/>
                <a:sym typeface="American Typewriter"/>
              </a:defRPr>
            </a:pPr>
            <a:r>
              <a:rPr lang="en-GB" dirty="0" smtClean="0"/>
              <a:t>Budget, Risk assessment, location report, shooting schedule, agreement form</a:t>
            </a:r>
            <a:endParaRPr dirty="0"/>
          </a:p>
          <a:p>
            <a:pPr>
              <a:defRPr>
                <a:latin typeface="American Typewriter"/>
                <a:ea typeface="American Typewriter"/>
                <a:cs typeface="American Typewriter"/>
                <a:sym typeface="American Typewriter"/>
              </a:defRPr>
            </a:pPr>
            <a:r>
              <a:rPr dirty="0"/>
              <a:t>Wrote an improved shot list </a:t>
            </a:r>
          </a:p>
          <a:p>
            <a:pPr marL="685800" lvl="1" indent="-228600">
              <a:defRPr>
                <a:latin typeface="American Typewriter"/>
                <a:ea typeface="American Typewriter"/>
                <a:cs typeface="American Typewriter"/>
                <a:sym typeface="American Typewriter"/>
              </a:defRPr>
            </a:pPr>
            <a:r>
              <a:rPr dirty="0"/>
              <a:t>Showed more detail of each scene</a:t>
            </a:r>
          </a:p>
          <a:p>
            <a:pPr>
              <a:defRPr>
                <a:latin typeface="American Typewriter"/>
                <a:ea typeface="American Typewriter"/>
                <a:cs typeface="American Typewriter"/>
                <a:sym typeface="American Typewriter"/>
              </a:defRPr>
            </a:pPr>
            <a:r>
              <a:rPr dirty="0" err="1"/>
              <a:t>Colour</a:t>
            </a:r>
            <a:r>
              <a:rPr dirty="0"/>
              <a:t> grading analysis</a:t>
            </a:r>
          </a:p>
          <a:p>
            <a:pPr marL="685800" lvl="1" indent="-228600">
              <a:defRPr>
                <a:latin typeface="American Typewriter"/>
                <a:ea typeface="American Typewriter"/>
                <a:cs typeface="American Typewriter"/>
                <a:sym typeface="American Typewriter"/>
              </a:defRPr>
            </a:pPr>
            <a:r>
              <a:rPr dirty="0" err="1"/>
              <a:t>Analysed</a:t>
            </a:r>
            <a:r>
              <a:rPr dirty="0"/>
              <a:t> a </a:t>
            </a:r>
            <a:r>
              <a:rPr dirty="0" err="1"/>
              <a:t>Youtube</a:t>
            </a:r>
            <a:r>
              <a:rPr dirty="0"/>
              <a:t> tutorial </a:t>
            </a:r>
          </a:p>
          <a:p>
            <a:pPr>
              <a:defRPr>
                <a:latin typeface="American Typewriter"/>
                <a:ea typeface="American Typewriter"/>
                <a:cs typeface="American Typewriter"/>
                <a:sym typeface="American Typewriter"/>
              </a:defRPr>
            </a:pPr>
            <a:r>
              <a:rPr dirty="0"/>
              <a:t>Audio</a:t>
            </a:r>
          </a:p>
          <a:p>
            <a:pPr marL="685800" lvl="1" indent="-228600">
              <a:defRPr>
                <a:latin typeface="American Typewriter"/>
                <a:ea typeface="American Typewriter"/>
                <a:cs typeface="American Typewriter"/>
                <a:sym typeface="American Typewriter"/>
              </a:defRPr>
            </a:pPr>
            <a:r>
              <a:rPr dirty="0"/>
              <a:t>Researching into different songs that I could use as background music</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Test Shots"/>
          <p:cNvSpPr txBox="1">
            <a:spLocks noGrp="1"/>
          </p:cNvSpPr>
          <p:nvPr>
            <p:ph type="title"/>
          </p:nvPr>
        </p:nvSpPr>
        <p:spPr>
          <a:prstGeom prst="rect">
            <a:avLst/>
          </a:prstGeom>
        </p:spPr>
        <p:txBody>
          <a:bodyPr/>
          <a:lstStyle>
            <a:lvl1pPr>
              <a:defRPr>
                <a:latin typeface="American Typewriter"/>
                <a:ea typeface="American Typewriter"/>
                <a:cs typeface="American Typewriter"/>
                <a:sym typeface="American Typewriter"/>
              </a:defRPr>
            </a:lvl1pPr>
          </a:lstStyle>
          <a:p>
            <a:r>
              <a:t>Test Shots</a:t>
            </a:r>
          </a:p>
        </p:txBody>
      </p:sp>
      <p:sp>
        <p:nvSpPr>
          <p:cNvPr id="127" name="Filmed and edited a section of my idea to see how it would look…"/>
          <p:cNvSpPr txBox="1">
            <a:spLocks noGrp="1"/>
          </p:cNvSpPr>
          <p:nvPr>
            <p:ph idx="1"/>
          </p:nvPr>
        </p:nvSpPr>
        <p:spPr>
          <a:xfrm>
            <a:off x="838200" y="1825625"/>
            <a:ext cx="10917089" cy="4351338"/>
          </a:xfrm>
          <a:prstGeom prst="rect">
            <a:avLst/>
          </a:prstGeom>
        </p:spPr>
        <p:txBody>
          <a:bodyPr lIns="45719" rIns="45719" anchor="t">
            <a:normAutofit/>
          </a:bodyPr>
          <a:lstStyle/>
          <a:p>
            <a:r>
              <a:rPr dirty="0">
                <a:latin typeface="American Typewriter"/>
              </a:rPr>
              <a:t>Filmed and edited a section of my idea to see how it would look</a:t>
            </a:r>
            <a:r>
              <a:rPr lang="en-US" dirty="0">
                <a:latin typeface="American Typewriter"/>
              </a:rPr>
              <a:t> </a:t>
            </a:r>
          </a:p>
          <a:p>
            <a:pPr marL="685800" lvl="1" indent="-228600"/>
            <a:r>
              <a:rPr dirty="0">
                <a:latin typeface="American Typewriter"/>
              </a:rPr>
              <a:t>See what I need to improve</a:t>
            </a:r>
          </a:p>
          <a:p>
            <a:pPr marL="685800" lvl="1" indent="-228600"/>
            <a:r>
              <a:rPr dirty="0">
                <a:latin typeface="American Typewriter"/>
              </a:rPr>
              <a:t>Practiced the </a:t>
            </a:r>
            <a:r>
              <a:rPr dirty="0" err="1">
                <a:latin typeface="American Typewriter"/>
              </a:rPr>
              <a:t>colour</a:t>
            </a:r>
            <a:r>
              <a:rPr dirty="0">
                <a:latin typeface="American Typewriter"/>
              </a:rPr>
              <a:t> grading</a:t>
            </a:r>
          </a:p>
          <a:p>
            <a:pPr marL="685800" lvl="1" indent="-228600"/>
            <a:r>
              <a:rPr dirty="0">
                <a:latin typeface="American Typewriter"/>
              </a:rPr>
              <a:t>Tried out the different background music</a:t>
            </a:r>
          </a:p>
        </p:txBody>
      </p:sp>
      <p:pic>
        <p:nvPicPr>
          <p:cNvPr id="128" name="Screen Shot 2019-05-02 at 19.05.33.png" descr="Screen Shot 2019-05-02 at 19.05.33.png"/>
          <p:cNvPicPr>
            <a:picLocks noChangeAspect="1"/>
          </p:cNvPicPr>
          <p:nvPr/>
        </p:nvPicPr>
        <p:blipFill>
          <a:blip r:embed="rId2"/>
          <a:stretch>
            <a:fillRect/>
          </a:stretch>
        </p:blipFill>
        <p:spPr>
          <a:xfrm>
            <a:off x="3892153" y="4145855"/>
            <a:ext cx="5308601" cy="2324101"/>
          </a:xfrm>
          <a:prstGeom prst="rect">
            <a:avLst/>
          </a:prstGeom>
          <a:ln w="12700">
            <a:miter lim="400000"/>
          </a:ln>
        </p:spPr>
      </p:pic>
      <p:pic>
        <p:nvPicPr>
          <p:cNvPr id="129" name="Screen Shot 2019-05-02 at 19.05.23.png" descr="Screen Shot 2019-05-02 at 19.05.23.png"/>
          <p:cNvPicPr>
            <a:picLocks noChangeAspect="1"/>
          </p:cNvPicPr>
          <p:nvPr/>
        </p:nvPicPr>
        <p:blipFill>
          <a:blip r:embed="rId3"/>
          <a:stretch>
            <a:fillRect/>
          </a:stretch>
        </p:blipFill>
        <p:spPr>
          <a:xfrm>
            <a:off x="834727" y="4145855"/>
            <a:ext cx="3003221" cy="2324101"/>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Final Video"/>
          <p:cNvSpPr txBox="1">
            <a:spLocks noGrp="1"/>
          </p:cNvSpPr>
          <p:nvPr>
            <p:ph type="title"/>
          </p:nvPr>
        </p:nvSpPr>
        <p:spPr>
          <a:prstGeom prst="rect">
            <a:avLst/>
          </a:prstGeom>
        </p:spPr>
        <p:txBody>
          <a:bodyPr/>
          <a:lstStyle>
            <a:lvl1pPr>
              <a:defRPr>
                <a:latin typeface="American Typewriter"/>
                <a:ea typeface="American Typewriter"/>
                <a:cs typeface="American Typewriter"/>
                <a:sym typeface="American Typewriter"/>
              </a:defRPr>
            </a:lvl1pPr>
          </a:lstStyle>
          <a:p>
            <a:r>
              <a:t> Final Video</a:t>
            </a:r>
          </a:p>
        </p:txBody>
      </p:sp>
      <p:sp>
        <p:nvSpPr>
          <p:cNvPr id="132" name="https://youtu.be/Bod0hznTYHU"/>
          <p:cNvSpPr txBox="1">
            <a:spLocks noGrp="1"/>
          </p:cNvSpPr>
          <p:nvPr>
            <p:ph idx="1"/>
          </p:nvPr>
        </p:nvSpPr>
        <p:spPr>
          <a:prstGeom prst="rect">
            <a:avLst/>
          </a:prstGeom>
        </p:spPr>
        <p:txBody>
          <a:bodyPr/>
          <a:lstStyle>
            <a:lvl1pPr>
              <a:defRPr u="sng">
                <a:solidFill>
                  <a:srgbClr val="0563C1"/>
                </a:solidFill>
                <a:uFill>
                  <a:solidFill>
                    <a:srgbClr val="0563C1"/>
                  </a:solidFill>
                </a:uFill>
                <a:hlinkClick r:id="rId2"/>
              </a:defRPr>
            </a:lvl1pPr>
          </a:lstStyle>
          <a:p>
            <a:pPr>
              <a:defRPr u="none">
                <a:solidFill>
                  <a:srgbClr val="000000"/>
                </a:solidFill>
                <a:uFillTx/>
              </a:defRPr>
            </a:pPr>
            <a:r>
              <a:rPr u="sng">
                <a:solidFill>
                  <a:srgbClr val="0563C1"/>
                </a:solidFill>
                <a:uFill>
                  <a:solidFill>
                    <a:srgbClr val="0563C1"/>
                  </a:solidFill>
                </a:uFill>
                <a:hlinkClick r:id="rId2"/>
              </a:rPr>
              <a:t>https://youtu.be/Bod0hznTYHU</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merican Typewriter"/>
              </a:rPr>
              <a:t>5 Ideas</a:t>
            </a:r>
          </a:p>
        </p:txBody>
      </p:sp>
      <p:sp>
        <p:nvSpPr>
          <p:cNvPr id="3" name="Text Placeholder 2"/>
          <p:cNvSpPr>
            <a:spLocks noGrp="1"/>
          </p:cNvSpPr>
          <p:nvPr>
            <p:ph idx="1"/>
          </p:nvPr>
        </p:nvSpPr>
        <p:spPr>
          <a:xfrm>
            <a:off x="677334" y="1270000"/>
            <a:ext cx="8596668" cy="3880773"/>
          </a:xfrm>
        </p:spPr>
        <p:txBody>
          <a:bodyPr lIns="45719" rIns="45719" anchor="t">
            <a:noAutofit/>
          </a:bodyPr>
          <a:lstStyle/>
          <a:p>
            <a:r>
              <a:rPr lang="en-US" sz="2400" dirty="0">
                <a:latin typeface="American Typewriter"/>
              </a:rPr>
              <a:t>Feminism</a:t>
            </a:r>
          </a:p>
          <a:p>
            <a:pPr lvl="1"/>
            <a:r>
              <a:rPr lang="en-US" sz="1200" dirty="0">
                <a:latin typeface="American Typewriter"/>
              </a:rPr>
              <a:t>Documentary trailer</a:t>
            </a:r>
          </a:p>
          <a:p>
            <a:pPr lvl="1"/>
            <a:r>
              <a:rPr lang="en-US" sz="1200" dirty="0">
                <a:latin typeface="American Typewriter"/>
              </a:rPr>
              <a:t>History of women’s pride</a:t>
            </a:r>
          </a:p>
          <a:p>
            <a:r>
              <a:rPr lang="en-US" sz="2400" dirty="0">
                <a:latin typeface="American Typewriter"/>
              </a:rPr>
              <a:t>Athletes</a:t>
            </a:r>
          </a:p>
          <a:p>
            <a:pPr lvl="1"/>
            <a:r>
              <a:rPr lang="en-US" sz="1200" dirty="0">
                <a:latin typeface="American Typewriter"/>
              </a:rPr>
              <a:t>How they take pride in what they do</a:t>
            </a:r>
          </a:p>
          <a:p>
            <a:pPr lvl="1"/>
            <a:r>
              <a:rPr lang="en-US" sz="1200" dirty="0">
                <a:latin typeface="American Typewriter"/>
              </a:rPr>
              <a:t>Short film Documentary</a:t>
            </a:r>
          </a:p>
          <a:p>
            <a:r>
              <a:rPr lang="en-US" sz="2400" dirty="0">
                <a:latin typeface="American Typewriter"/>
              </a:rPr>
              <a:t>Mental Health</a:t>
            </a:r>
          </a:p>
          <a:p>
            <a:pPr lvl="1"/>
            <a:r>
              <a:rPr lang="en-US" sz="1200" dirty="0">
                <a:latin typeface="American Typewriter"/>
              </a:rPr>
              <a:t>Swallowing your pride and ask for help</a:t>
            </a:r>
          </a:p>
          <a:p>
            <a:pPr lvl="1"/>
            <a:r>
              <a:rPr lang="en-US" sz="1200" dirty="0">
                <a:latin typeface="American Typewriter"/>
              </a:rPr>
              <a:t>Short film </a:t>
            </a:r>
            <a:endParaRPr lang="en-US" sz="1200" dirty="0">
              <a:latin typeface="American Typewriter" panose="02090604020004020304" pitchFamily="18" charset="77"/>
            </a:endParaRPr>
          </a:p>
          <a:p>
            <a:r>
              <a:rPr lang="en-US" sz="2400" dirty="0">
                <a:latin typeface="American Typewriter"/>
              </a:rPr>
              <a:t>Jane Austen</a:t>
            </a:r>
          </a:p>
          <a:p>
            <a:pPr lvl="1"/>
            <a:r>
              <a:rPr lang="en-US" sz="1200" dirty="0">
                <a:latin typeface="American Typewriter"/>
              </a:rPr>
              <a:t>Taking pride in her work</a:t>
            </a:r>
          </a:p>
          <a:p>
            <a:pPr lvl="1"/>
            <a:r>
              <a:rPr lang="en-US" sz="1200" dirty="0">
                <a:latin typeface="American Typewriter"/>
              </a:rPr>
              <a:t>Interview style</a:t>
            </a:r>
          </a:p>
          <a:p>
            <a:r>
              <a:rPr lang="en-US" sz="1600" dirty="0">
                <a:latin typeface="American Typewriter"/>
              </a:rPr>
              <a:t>Celebrities</a:t>
            </a:r>
          </a:p>
          <a:p>
            <a:pPr lvl="1"/>
            <a:r>
              <a:rPr lang="en-US" sz="1200" dirty="0">
                <a:latin typeface="American Typewriter"/>
              </a:rPr>
              <a:t>Actors in Hollywood</a:t>
            </a:r>
          </a:p>
          <a:p>
            <a:pPr lvl="1"/>
            <a:r>
              <a:rPr lang="en-US" sz="1200" dirty="0">
                <a:latin typeface="American Typewriter"/>
              </a:rPr>
              <a:t>Interview style</a:t>
            </a:r>
          </a:p>
          <a:p>
            <a:endParaRPr lang="en-GB" dirty="0"/>
          </a:p>
        </p:txBody>
      </p:sp>
    </p:spTree>
    <p:extLst>
      <p:ext uri="{BB962C8B-B14F-4D97-AF65-F5344CB8AC3E}">
        <p14:creationId xmlns:p14="http://schemas.microsoft.com/office/powerpoint/2010/main" val="9812808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merican Typewriter" panose="02090604020004020304"/>
              </a:rPr>
              <a:t>3 Ideas</a:t>
            </a:r>
          </a:p>
        </p:txBody>
      </p:sp>
      <p:sp>
        <p:nvSpPr>
          <p:cNvPr id="3" name="Text Placeholder 2"/>
          <p:cNvSpPr>
            <a:spLocks noGrp="1"/>
          </p:cNvSpPr>
          <p:nvPr>
            <p:ph idx="1"/>
          </p:nvPr>
        </p:nvSpPr>
        <p:spPr/>
        <p:txBody>
          <a:bodyPr>
            <a:normAutofit fontScale="92500"/>
          </a:bodyPr>
          <a:lstStyle/>
          <a:p>
            <a:r>
              <a:rPr lang="en-US" sz="2400" dirty="0">
                <a:latin typeface="American Typewriter" panose="02090604020004020304" pitchFamily="18" charset="77"/>
              </a:rPr>
              <a:t>SWOT Analysis, </a:t>
            </a:r>
            <a:r>
              <a:rPr lang="en-US" sz="2400" dirty="0" err="1">
                <a:latin typeface="American Typewriter" panose="02090604020004020304" pitchFamily="18" charset="77"/>
              </a:rPr>
              <a:t>Moodboards</a:t>
            </a:r>
            <a:r>
              <a:rPr lang="en-US" sz="2400" dirty="0">
                <a:latin typeface="American Typewriter" panose="02090604020004020304" pitchFamily="18" charset="77"/>
              </a:rPr>
              <a:t> &amp; Target Audience</a:t>
            </a:r>
          </a:p>
          <a:p>
            <a:pPr lvl="1"/>
            <a:r>
              <a:rPr lang="en-US" sz="2400" dirty="0">
                <a:latin typeface="American Typewriter" panose="02090604020004020304" pitchFamily="18" charset="77"/>
              </a:rPr>
              <a:t>Mental Health</a:t>
            </a:r>
          </a:p>
          <a:p>
            <a:pPr lvl="2"/>
            <a:r>
              <a:rPr lang="en-US" sz="2400" dirty="0">
                <a:latin typeface="American Typewriter" panose="02090604020004020304" pitchFamily="18" charset="77"/>
              </a:rPr>
              <a:t>Short film focusing on someone suffering from depression</a:t>
            </a:r>
          </a:p>
          <a:p>
            <a:pPr lvl="1"/>
            <a:r>
              <a:rPr lang="en-US" sz="2400" dirty="0">
                <a:latin typeface="American Typewriter" panose="02090604020004020304" pitchFamily="18" charset="77"/>
              </a:rPr>
              <a:t>Athletes</a:t>
            </a:r>
          </a:p>
          <a:p>
            <a:pPr lvl="2"/>
            <a:r>
              <a:rPr lang="en-US" sz="2400" dirty="0" err="1">
                <a:latin typeface="American Typewriter" panose="02090604020004020304" pitchFamily="18" charset="77"/>
              </a:rPr>
              <a:t>Vox</a:t>
            </a:r>
            <a:r>
              <a:rPr lang="en-US" sz="2400" dirty="0">
                <a:latin typeface="American Typewriter" panose="02090604020004020304" pitchFamily="18" charset="77"/>
              </a:rPr>
              <a:t> popping and interview style documentary on specific athletes</a:t>
            </a:r>
          </a:p>
          <a:p>
            <a:pPr lvl="1"/>
            <a:r>
              <a:rPr lang="en-US" sz="2400" dirty="0">
                <a:latin typeface="American Typewriter" panose="02090604020004020304" pitchFamily="18" charset="77"/>
              </a:rPr>
              <a:t>Celebrities</a:t>
            </a:r>
          </a:p>
          <a:p>
            <a:pPr lvl="2"/>
            <a:r>
              <a:rPr lang="en-US" sz="2400" dirty="0">
                <a:latin typeface="American Typewriter" panose="02090604020004020304" pitchFamily="18" charset="77"/>
              </a:rPr>
              <a:t>Spoken word style documentary linking pride to celebrities</a:t>
            </a:r>
          </a:p>
          <a:p>
            <a:endParaRPr lang="en-GB" dirty="0"/>
          </a:p>
        </p:txBody>
      </p:sp>
    </p:spTree>
    <p:extLst>
      <p:ext uri="{BB962C8B-B14F-4D97-AF65-F5344CB8AC3E}">
        <p14:creationId xmlns:p14="http://schemas.microsoft.com/office/powerpoint/2010/main" val="5321344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merican Typewriter"/>
              </a:rPr>
              <a:t>Mental Health</a:t>
            </a:r>
          </a:p>
        </p:txBody>
      </p:sp>
      <p:sp>
        <p:nvSpPr>
          <p:cNvPr id="3" name="Text Placeholder 2"/>
          <p:cNvSpPr>
            <a:spLocks noGrp="1"/>
          </p:cNvSpPr>
          <p:nvPr>
            <p:ph idx="1"/>
          </p:nvPr>
        </p:nvSpPr>
        <p:spPr/>
        <p:txBody>
          <a:bodyPr>
            <a:normAutofit fontScale="92500" lnSpcReduction="20000"/>
          </a:bodyPr>
          <a:lstStyle/>
          <a:p>
            <a:r>
              <a:rPr lang="en-US" sz="3200" dirty="0">
                <a:latin typeface="American Typewriter" panose="02090604020004020304" pitchFamily="18" charset="77"/>
              </a:rPr>
              <a:t>Secondary research</a:t>
            </a:r>
          </a:p>
          <a:p>
            <a:pPr lvl="1"/>
            <a:r>
              <a:rPr lang="en-US" sz="2000" dirty="0">
                <a:latin typeface="American Typewriter" panose="02090604020004020304" pitchFamily="18" charset="77"/>
              </a:rPr>
              <a:t>Statistics on mental health</a:t>
            </a:r>
          </a:p>
          <a:p>
            <a:pPr lvl="1"/>
            <a:r>
              <a:rPr lang="en-US" sz="2000" dirty="0">
                <a:latin typeface="American Typewriter" panose="02090604020004020304" pitchFamily="18" charset="77"/>
              </a:rPr>
              <a:t>NHS website on depression</a:t>
            </a:r>
          </a:p>
          <a:p>
            <a:r>
              <a:rPr lang="en-US" sz="3200" dirty="0">
                <a:latin typeface="American Typewriter" panose="02090604020004020304" pitchFamily="18" charset="77"/>
              </a:rPr>
              <a:t>Contextual Research</a:t>
            </a:r>
          </a:p>
          <a:p>
            <a:pPr lvl="1"/>
            <a:r>
              <a:rPr lang="en-US" sz="2000" dirty="0" err="1">
                <a:latin typeface="American Typewriter" panose="02090604020004020304" pitchFamily="18" charset="77"/>
              </a:rPr>
              <a:t>Analysed</a:t>
            </a:r>
            <a:r>
              <a:rPr lang="en-US" sz="2000" dirty="0">
                <a:latin typeface="American Typewriter" panose="02090604020004020304" pitchFamily="18" charset="77"/>
              </a:rPr>
              <a:t> videos to inspire for my own ideas</a:t>
            </a:r>
          </a:p>
          <a:p>
            <a:r>
              <a:rPr lang="en-US" sz="3200" dirty="0">
                <a:latin typeface="American Typewriter" panose="02090604020004020304" pitchFamily="18" charset="77"/>
              </a:rPr>
              <a:t>Primary Research</a:t>
            </a:r>
          </a:p>
          <a:p>
            <a:pPr lvl="1"/>
            <a:r>
              <a:rPr lang="en-US" sz="2000" dirty="0">
                <a:latin typeface="American Typewriter" panose="02090604020004020304" pitchFamily="18" charset="77"/>
              </a:rPr>
              <a:t>Questionnaire on Google Forms</a:t>
            </a:r>
          </a:p>
          <a:p>
            <a:r>
              <a:rPr lang="en-US" sz="3200" dirty="0">
                <a:latin typeface="American Typewriter" panose="02090604020004020304" pitchFamily="18" charset="77"/>
              </a:rPr>
              <a:t>Storyboard</a:t>
            </a:r>
          </a:p>
          <a:p>
            <a:r>
              <a:rPr lang="en-US" sz="3200" dirty="0" err="1">
                <a:latin typeface="American Typewriter" panose="02090604020004020304" pitchFamily="18" charset="77"/>
              </a:rPr>
              <a:t>Colour</a:t>
            </a:r>
            <a:r>
              <a:rPr lang="en-US" sz="3200" dirty="0">
                <a:latin typeface="American Typewriter" panose="02090604020004020304" pitchFamily="18" charset="77"/>
              </a:rPr>
              <a:t> Grading test shots</a:t>
            </a:r>
          </a:p>
          <a:p>
            <a:endParaRPr lang="en-GB" dirty="0"/>
          </a:p>
        </p:txBody>
      </p:sp>
    </p:spTree>
    <p:extLst>
      <p:ext uri="{BB962C8B-B14F-4D97-AF65-F5344CB8AC3E}">
        <p14:creationId xmlns:p14="http://schemas.microsoft.com/office/powerpoint/2010/main" val="1659108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merican Typewriter"/>
              </a:rPr>
              <a:t>Athletes</a:t>
            </a:r>
          </a:p>
        </p:txBody>
      </p:sp>
      <p:sp>
        <p:nvSpPr>
          <p:cNvPr id="3" name="Text Placeholder 2"/>
          <p:cNvSpPr>
            <a:spLocks noGrp="1"/>
          </p:cNvSpPr>
          <p:nvPr>
            <p:ph idx="1"/>
          </p:nvPr>
        </p:nvSpPr>
        <p:spPr/>
        <p:txBody>
          <a:bodyPr>
            <a:normAutofit fontScale="92500" lnSpcReduction="20000"/>
          </a:bodyPr>
          <a:lstStyle/>
          <a:p>
            <a:r>
              <a:rPr lang="en-US" sz="3600" dirty="0">
                <a:latin typeface="American Typewriter" panose="02090604020004020304" pitchFamily="18" charset="77"/>
              </a:rPr>
              <a:t>Primary</a:t>
            </a:r>
          </a:p>
          <a:p>
            <a:pPr lvl="1"/>
            <a:r>
              <a:rPr lang="en-US" sz="2400" dirty="0">
                <a:latin typeface="American Typewriter" panose="02090604020004020304" pitchFamily="18" charset="77"/>
              </a:rPr>
              <a:t>Created a questionnaire on google forms</a:t>
            </a:r>
          </a:p>
          <a:p>
            <a:r>
              <a:rPr lang="en-US" sz="3600" dirty="0">
                <a:latin typeface="American Typewriter" panose="02090604020004020304" pitchFamily="18" charset="77"/>
              </a:rPr>
              <a:t>Secondary </a:t>
            </a:r>
          </a:p>
          <a:p>
            <a:pPr lvl="1"/>
            <a:r>
              <a:rPr lang="en-US" sz="2400" dirty="0">
                <a:latin typeface="American Typewriter" panose="02090604020004020304" pitchFamily="18" charset="77"/>
              </a:rPr>
              <a:t>Chose top 3 athletes and researched into them to help</a:t>
            </a:r>
          </a:p>
          <a:p>
            <a:r>
              <a:rPr lang="en-US" sz="3600" dirty="0">
                <a:latin typeface="American Typewriter" panose="02090604020004020304" pitchFamily="18" charset="77"/>
              </a:rPr>
              <a:t>Interview test shots </a:t>
            </a:r>
          </a:p>
          <a:p>
            <a:pPr lvl="1"/>
            <a:r>
              <a:rPr lang="en-US" sz="2400" dirty="0">
                <a:latin typeface="American Typewriter" panose="02090604020004020304" pitchFamily="18" charset="77"/>
              </a:rPr>
              <a:t>Helped with primary research gather more peoples opinions</a:t>
            </a:r>
          </a:p>
          <a:p>
            <a:r>
              <a:rPr lang="en-US" sz="3600" dirty="0">
                <a:latin typeface="American Typewriter" panose="02090604020004020304" pitchFamily="18" charset="77"/>
              </a:rPr>
              <a:t>Contextual </a:t>
            </a:r>
          </a:p>
          <a:p>
            <a:pPr lvl="1"/>
            <a:r>
              <a:rPr lang="en-US" sz="2400" dirty="0" err="1">
                <a:latin typeface="American Typewriter" panose="02090604020004020304" pitchFamily="18" charset="77"/>
              </a:rPr>
              <a:t>Analysed</a:t>
            </a:r>
            <a:r>
              <a:rPr lang="en-US" sz="2400" dirty="0">
                <a:latin typeface="American Typewriter" panose="02090604020004020304" pitchFamily="18" charset="77"/>
              </a:rPr>
              <a:t> previous work and </a:t>
            </a:r>
            <a:r>
              <a:rPr lang="en-US" sz="2400" dirty="0" err="1">
                <a:latin typeface="American Typewriter" panose="02090604020004020304" pitchFamily="18" charset="77"/>
              </a:rPr>
              <a:t>vox</a:t>
            </a:r>
            <a:r>
              <a:rPr lang="en-US" sz="2400" dirty="0">
                <a:latin typeface="American Typewriter" panose="02090604020004020304" pitchFamily="18" charset="77"/>
              </a:rPr>
              <a:t> popping video</a:t>
            </a:r>
          </a:p>
          <a:p>
            <a:endParaRPr lang="en-GB" dirty="0"/>
          </a:p>
        </p:txBody>
      </p:sp>
    </p:spTree>
    <p:extLst>
      <p:ext uri="{BB962C8B-B14F-4D97-AF65-F5344CB8AC3E}">
        <p14:creationId xmlns:p14="http://schemas.microsoft.com/office/powerpoint/2010/main" val="14898290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merican Typewriter"/>
              </a:rPr>
              <a:t>Celebrities</a:t>
            </a:r>
          </a:p>
        </p:txBody>
      </p:sp>
      <p:sp>
        <p:nvSpPr>
          <p:cNvPr id="3" name="Text Placeholder 2"/>
          <p:cNvSpPr>
            <a:spLocks noGrp="1"/>
          </p:cNvSpPr>
          <p:nvPr>
            <p:ph idx="1"/>
          </p:nvPr>
        </p:nvSpPr>
        <p:spPr/>
        <p:txBody>
          <a:bodyPr>
            <a:noAutofit/>
          </a:bodyPr>
          <a:lstStyle/>
          <a:p>
            <a:r>
              <a:rPr lang="en-GB" sz="2000" dirty="0">
                <a:latin typeface="American Typewriter" panose="02090604020004020304"/>
              </a:rPr>
              <a:t>Primary</a:t>
            </a:r>
          </a:p>
          <a:p>
            <a:pPr lvl="1"/>
            <a:r>
              <a:rPr lang="en-GB" sz="1800" dirty="0">
                <a:latin typeface="American Typewriter" panose="02090604020004020304"/>
              </a:rPr>
              <a:t>Created a questionnaire to see what celebrities people would want to watch a video about</a:t>
            </a:r>
          </a:p>
          <a:p>
            <a:r>
              <a:rPr lang="en-GB" sz="2000" dirty="0">
                <a:latin typeface="American Typewriter" panose="02090604020004020304"/>
              </a:rPr>
              <a:t>Secondary </a:t>
            </a:r>
          </a:p>
          <a:p>
            <a:pPr lvl="1"/>
            <a:r>
              <a:rPr lang="en-GB" sz="1800" dirty="0">
                <a:latin typeface="American Typewriter" panose="02090604020004020304"/>
              </a:rPr>
              <a:t>Researched into the 3 top celebrities that people were interested in to make my decision of which one to choose</a:t>
            </a:r>
          </a:p>
          <a:p>
            <a:r>
              <a:rPr lang="en-GB" sz="2000" dirty="0">
                <a:latin typeface="American Typewriter" panose="02090604020004020304"/>
              </a:rPr>
              <a:t>Contextual</a:t>
            </a:r>
          </a:p>
          <a:p>
            <a:pPr lvl="1"/>
            <a:r>
              <a:rPr lang="en-GB" sz="1800" dirty="0">
                <a:latin typeface="American Typewriter" panose="02090604020004020304"/>
              </a:rPr>
              <a:t>Researched existing videos that are similar to what I want the typography to look like</a:t>
            </a:r>
          </a:p>
          <a:p>
            <a:r>
              <a:rPr lang="en-GB" sz="2000" dirty="0">
                <a:latin typeface="American Typewriter" panose="02090604020004020304"/>
              </a:rPr>
              <a:t>Typography</a:t>
            </a:r>
          </a:p>
          <a:p>
            <a:pPr lvl="1"/>
            <a:r>
              <a:rPr lang="en-GB" sz="1800" dirty="0">
                <a:latin typeface="American Typewriter" panose="02090604020004020304"/>
              </a:rPr>
              <a:t>Did some typography practice using After Effects after watching </a:t>
            </a:r>
            <a:r>
              <a:rPr lang="en-GB" sz="1800" dirty="0" err="1">
                <a:latin typeface="American Typewriter" panose="02090604020004020304"/>
              </a:rPr>
              <a:t>Youtube</a:t>
            </a:r>
            <a:r>
              <a:rPr lang="en-GB" sz="1800" dirty="0">
                <a:latin typeface="American Typewriter" panose="02090604020004020304"/>
              </a:rPr>
              <a:t> tutorials</a:t>
            </a:r>
          </a:p>
        </p:txBody>
      </p:sp>
    </p:spTree>
    <p:extLst>
      <p:ext uri="{BB962C8B-B14F-4D97-AF65-F5344CB8AC3E}">
        <p14:creationId xmlns:p14="http://schemas.microsoft.com/office/powerpoint/2010/main" val="10797881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merican Typewriter"/>
              </a:rPr>
              <a:t>Final Idea</a:t>
            </a:r>
          </a:p>
        </p:txBody>
      </p:sp>
      <p:sp>
        <p:nvSpPr>
          <p:cNvPr id="3" name="Text Placeholder 2"/>
          <p:cNvSpPr>
            <a:spLocks noGrp="1"/>
          </p:cNvSpPr>
          <p:nvPr>
            <p:ph idx="1"/>
          </p:nvPr>
        </p:nvSpPr>
        <p:spPr/>
        <p:txBody>
          <a:bodyPr lIns="45719" rIns="45719" anchor="t">
            <a:normAutofit/>
          </a:bodyPr>
          <a:lstStyle/>
          <a:p>
            <a:r>
              <a:rPr lang="en-GB" sz="2000" dirty="0">
                <a:latin typeface="American Typewriter"/>
              </a:rPr>
              <a:t>After presenting my idea to the class I decided to go with Mental Health because this is the idea that I feel most passionate about. I feel as though that I have a lot more potential with this idea to show off my creativity</a:t>
            </a:r>
          </a:p>
          <a:p>
            <a:r>
              <a:rPr lang="en-GB" sz="2000" dirty="0">
                <a:latin typeface="American Typewriter"/>
              </a:rPr>
              <a:t>I have the most ideas for Mental Health compared to the others and feel as though I can do lots of research to help with the development of this idea</a:t>
            </a:r>
          </a:p>
          <a:p>
            <a:r>
              <a:rPr lang="en-GB" sz="2000" dirty="0">
                <a:latin typeface="American Typewriter"/>
              </a:rPr>
              <a:t>I created a proposal document, and wrote about the context of the project which states the aim of my video, as well as starting a daily log to document my progress </a:t>
            </a:r>
          </a:p>
        </p:txBody>
      </p:sp>
    </p:spTree>
    <p:extLst>
      <p:ext uri="{BB962C8B-B14F-4D97-AF65-F5344CB8AC3E}">
        <p14:creationId xmlns:p14="http://schemas.microsoft.com/office/powerpoint/2010/main" val="636433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Title 1"/>
          <p:cNvSpPr txBox="1">
            <a:spLocks noGrp="1"/>
          </p:cNvSpPr>
          <p:nvPr>
            <p:ph type="title"/>
          </p:nvPr>
        </p:nvSpPr>
        <p:spPr>
          <a:prstGeom prst="rect">
            <a:avLst/>
          </a:prstGeom>
        </p:spPr>
        <p:txBody>
          <a:bodyPr/>
          <a:lstStyle>
            <a:lvl1pPr>
              <a:defRPr>
                <a:latin typeface="American Typewriter"/>
                <a:ea typeface="American Typewriter"/>
                <a:cs typeface="American Typewriter"/>
                <a:sym typeface="American Typewriter"/>
              </a:defRPr>
            </a:lvl1pPr>
          </a:lstStyle>
          <a:p>
            <a:r>
              <a:t>Extended Research</a:t>
            </a:r>
          </a:p>
        </p:txBody>
      </p:sp>
      <p:sp>
        <p:nvSpPr>
          <p:cNvPr id="98" name="Content Placeholder 2"/>
          <p:cNvSpPr txBox="1">
            <a:spLocks noGrp="1"/>
          </p:cNvSpPr>
          <p:nvPr>
            <p:ph idx="1"/>
          </p:nvPr>
        </p:nvSpPr>
        <p:spPr>
          <a:xfrm>
            <a:off x="723900" y="1673225"/>
            <a:ext cx="4779433" cy="1792040"/>
          </a:xfrm>
          <a:prstGeom prst="rect">
            <a:avLst/>
          </a:prstGeom>
        </p:spPr>
        <p:txBody>
          <a:bodyPr>
            <a:normAutofit/>
          </a:bodyPr>
          <a:lstStyle>
            <a:lvl1pPr>
              <a:defRPr>
                <a:latin typeface="American Typewriter"/>
                <a:ea typeface="American Typewriter"/>
                <a:cs typeface="American Typewriter"/>
                <a:sym typeface="American Typewriter"/>
              </a:defRPr>
            </a:lvl1pPr>
          </a:lstStyle>
          <a:p>
            <a:r>
              <a:rPr sz="2400" dirty="0"/>
              <a:t>Secondary- Analyzing quotes to gain knowledge and understanding of depression.</a:t>
            </a:r>
          </a:p>
        </p:txBody>
      </p:sp>
      <p:grpSp>
        <p:nvGrpSpPr>
          <p:cNvPr id="101" name="Image Gallery"/>
          <p:cNvGrpSpPr/>
          <p:nvPr/>
        </p:nvGrpSpPr>
        <p:grpSpPr>
          <a:xfrm>
            <a:off x="8602133" y="1391468"/>
            <a:ext cx="2911988" cy="3650954"/>
            <a:chOff x="0" y="0"/>
            <a:chExt cx="2911987" cy="3650952"/>
          </a:xfrm>
        </p:grpSpPr>
        <p:pic>
          <p:nvPicPr>
            <p:cNvPr id="99" name="Screen Shot 2019-05-02 at 18.21.45.png" descr="Screen Shot 2019-05-02 at 18.21.45.png"/>
            <p:cNvPicPr>
              <a:picLocks noChangeAspect="1"/>
            </p:cNvPicPr>
            <p:nvPr/>
          </p:nvPicPr>
          <p:blipFill>
            <a:blip r:embed="rId2"/>
            <a:srcRect t="1719" b="1719"/>
            <a:stretch>
              <a:fillRect/>
            </a:stretch>
          </p:blipFill>
          <p:spPr>
            <a:xfrm>
              <a:off x="0" y="0"/>
              <a:ext cx="2911988" cy="2355553"/>
            </a:xfrm>
            <a:prstGeom prst="rect">
              <a:avLst/>
            </a:prstGeom>
            <a:ln w="12700" cap="flat">
              <a:noFill/>
              <a:miter lim="400000"/>
            </a:ln>
            <a:effectLst/>
          </p:spPr>
        </p:pic>
        <p:sp>
          <p:nvSpPr>
            <p:cNvPr id="100" name="&quot;What is depression like? It's like drowning except everyone around you is breathing”"/>
            <p:cNvSpPr/>
            <p:nvPr/>
          </p:nvSpPr>
          <p:spPr>
            <a:xfrm>
              <a:off x="0" y="2431752"/>
              <a:ext cx="2911988" cy="12192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6200" tIns="76200" rIns="76200" bIns="76200" numCol="1" anchor="t">
              <a:noAutofit/>
            </a:bodyPr>
            <a:lstStyle>
              <a:lvl1pPr defTabSz="457200">
                <a:lnSpc>
                  <a:spcPts val="3400"/>
                </a:lnSpc>
                <a:defRPr sz="1700" b="1">
                  <a:latin typeface="American Typewriter"/>
                  <a:ea typeface="American Typewriter"/>
                  <a:cs typeface="American Typewriter"/>
                  <a:sym typeface="American Typewriter"/>
                </a:defRPr>
              </a:lvl1pPr>
            </a:lstStyle>
            <a:p>
              <a:r>
                <a:t>"What is depression like? It's like drowning except everyone around you is breathing”</a:t>
              </a:r>
            </a:p>
          </p:txBody>
        </p:sp>
      </p:grpSp>
      <p:grpSp>
        <p:nvGrpSpPr>
          <p:cNvPr id="104" name="Image Gallery"/>
          <p:cNvGrpSpPr/>
          <p:nvPr/>
        </p:nvGrpSpPr>
        <p:grpSpPr>
          <a:xfrm>
            <a:off x="5503333" y="1386160"/>
            <a:ext cx="2911988" cy="3661570"/>
            <a:chOff x="0" y="0"/>
            <a:chExt cx="2911987" cy="3661569"/>
          </a:xfrm>
        </p:grpSpPr>
        <p:pic>
          <p:nvPicPr>
            <p:cNvPr id="102" name="Screen Shot 2019-05-02 at 18.21.35.png" descr="Screen Shot 2019-05-02 at 18.21.35.png"/>
            <p:cNvPicPr>
              <a:picLocks noChangeAspect="1"/>
            </p:cNvPicPr>
            <p:nvPr/>
          </p:nvPicPr>
          <p:blipFill>
            <a:blip r:embed="rId3"/>
            <a:srcRect l="12867" r="12867"/>
            <a:stretch>
              <a:fillRect/>
            </a:stretch>
          </p:blipFill>
          <p:spPr>
            <a:xfrm>
              <a:off x="0" y="0"/>
              <a:ext cx="2911988" cy="2366170"/>
            </a:xfrm>
            <a:prstGeom prst="rect">
              <a:avLst/>
            </a:prstGeom>
            <a:ln w="12700" cap="flat">
              <a:noFill/>
              <a:miter lim="400000"/>
            </a:ln>
            <a:effectLst/>
          </p:spPr>
        </p:pic>
        <p:sp>
          <p:nvSpPr>
            <p:cNvPr id="103" name="“The only thing more exhausting than being depressed is pretending that you’re not.”"/>
            <p:cNvSpPr/>
            <p:nvPr/>
          </p:nvSpPr>
          <p:spPr>
            <a:xfrm>
              <a:off x="0" y="2442369"/>
              <a:ext cx="2911988" cy="12192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6200" tIns="76200" rIns="76200" bIns="76200" numCol="1" anchor="t">
              <a:noAutofit/>
            </a:bodyPr>
            <a:lstStyle/>
            <a:p>
              <a:pPr>
                <a:defRPr sz="1600" b="1">
                  <a:latin typeface="American Typewriter"/>
                  <a:ea typeface="American Typewriter"/>
                  <a:cs typeface="American Typewriter"/>
                  <a:sym typeface="American Typewriter"/>
                </a:defRPr>
              </a:pPr>
              <a:r>
                <a:t>“</a:t>
              </a:r>
              <a:r>
                <a:rPr sz="1700"/>
                <a:t>The only thing more exhausting than being depressed is pretending that you’re not.”</a:t>
              </a:r>
            </a:p>
          </p:txBody>
        </p:sp>
      </p:grpSp>
      <p:sp>
        <p:nvSpPr>
          <p:cNvPr id="105" name="In-depth research into living with depression using variety of websites- gain knowledge and better understanding to help convey the illness accurately"/>
          <p:cNvSpPr txBox="1"/>
          <p:nvPr/>
        </p:nvSpPr>
        <p:spPr>
          <a:xfrm>
            <a:off x="696353" y="3543300"/>
            <a:ext cx="4620168" cy="30581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marL="228600" indent="-228600">
              <a:lnSpc>
                <a:spcPct val="90000"/>
              </a:lnSpc>
              <a:spcBef>
                <a:spcPts val="1000"/>
              </a:spcBef>
              <a:buSzPct val="100000"/>
              <a:buFont typeface="Arial"/>
              <a:buChar char="•"/>
              <a:defRPr sz="2800">
                <a:latin typeface="American Typewriter"/>
                <a:ea typeface="American Typewriter"/>
                <a:cs typeface="American Typewriter"/>
                <a:sym typeface="American Typewriter"/>
              </a:defRPr>
            </a:lvl1pPr>
          </a:lstStyle>
          <a:p>
            <a:r>
              <a:rPr dirty="0"/>
              <a:t>In-depth research into living with depression using variety of websites- gain knowledge and better understanding to help convey the illness accurately </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merican Typewriter"/>
              </a:rPr>
              <a:t>Link to Video</a:t>
            </a:r>
          </a:p>
        </p:txBody>
      </p:sp>
      <p:sp>
        <p:nvSpPr>
          <p:cNvPr id="3" name="Text Placeholder 2"/>
          <p:cNvSpPr>
            <a:spLocks noGrp="1"/>
          </p:cNvSpPr>
          <p:nvPr>
            <p:ph idx="1"/>
          </p:nvPr>
        </p:nvSpPr>
        <p:spPr/>
        <p:txBody>
          <a:bodyPr/>
          <a:lstStyle/>
          <a:p>
            <a:r>
              <a:rPr lang="en-GB" dirty="0">
                <a:latin typeface="American Typewriter"/>
              </a:rPr>
              <a:t>The secondary research that I did helped influence my final idea.</a:t>
            </a:r>
          </a:p>
          <a:p>
            <a:r>
              <a:rPr lang="en-GB" dirty="0">
                <a:latin typeface="American Typewriter"/>
              </a:rPr>
              <a:t>The link that this has to my final video is that it helped me to become more knowledgeable and understanding of what its like to have depression.</a:t>
            </a:r>
          </a:p>
          <a:p>
            <a:r>
              <a:rPr lang="en-GB" dirty="0">
                <a:latin typeface="American Typewriter"/>
              </a:rPr>
              <a:t>It helped to influence my final idea as I realised the severity of mental health which is why I wanted to address the issue. </a:t>
            </a:r>
          </a:p>
          <a:p>
            <a:r>
              <a:rPr lang="en-GB" dirty="0">
                <a:latin typeface="American Typewriter"/>
              </a:rPr>
              <a:t>Made me realise more personal experiences of the what it feels like to have depression.</a:t>
            </a:r>
          </a:p>
        </p:txBody>
      </p:sp>
    </p:spTree>
    <p:extLst>
      <p:ext uri="{BB962C8B-B14F-4D97-AF65-F5344CB8AC3E}">
        <p14:creationId xmlns:p14="http://schemas.microsoft.com/office/powerpoint/2010/main" val="29684795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Facet</Template>
  <TotalTime>72</TotalTime>
  <Words>904</Words>
  <Application>Microsoft Office PowerPoint</Application>
  <PresentationFormat>Widescreen</PresentationFormat>
  <Paragraphs>117</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American Typewriter</vt:lpstr>
      <vt:lpstr>Arial</vt:lpstr>
      <vt:lpstr>Calibri</vt:lpstr>
      <vt:lpstr>Trebuchet MS</vt:lpstr>
      <vt:lpstr>Wingdings 3</vt:lpstr>
      <vt:lpstr>Facet</vt:lpstr>
      <vt:lpstr>Sense of Pride</vt:lpstr>
      <vt:lpstr>5 Ideas</vt:lpstr>
      <vt:lpstr>3 Ideas</vt:lpstr>
      <vt:lpstr>Mental Health</vt:lpstr>
      <vt:lpstr>Athletes</vt:lpstr>
      <vt:lpstr>Celebrities</vt:lpstr>
      <vt:lpstr>Final Idea</vt:lpstr>
      <vt:lpstr>Extended Research</vt:lpstr>
      <vt:lpstr>Link to Video</vt:lpstr>
      <vt:lpstr>Extended Research</vt:lpstr>
      <vt:lpstr>Extended Research</vt:lpstr>
      <vt:lpstr>Planning</vt:lpstr>
      <vt:lpstr>Development Reflection</vt:lpstr>
      <vt:lpstr>Pre-Production</vt:lpstr>
      <vt:lpstr>Test Shots</vt:lpstr>
      <vt:lpstr> Final Video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Sense of Pride</dc:title>
  <dc:creator>stu.Grace Bundy</dc:creator>
  <cp:lastModifiedBy>stu.Grace Bundy</cp:lastModifiedBy>
  <cp:revision>35</cp:revision>
  <dcterms:modified xsi:type="dcterms:W3CDTF">2019-06-10T12:15:47Z</dcterms:modified>
</cp:coreProperties>
</file>